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6" r:id="rId1"/>
  </p:sldMasterIdLst>
  <p:sldIdLst>
    <p:sldId id="257" r:id="rId2"/>
    <p:sldId id="258" r:id="rId3"/>
    <p:sldId id="259" r:id="rId4"/>
    <p:sldId id="288" r:id="rId5"/>
    <p:sldId id="260" r:id="rId6"/>
    <p:sldId id="261" r:id="rId7"/>
    <p:sldId id="262" r:id="rId8"/>
    <p:sldId id="263" r:id="rId9"/>
    <p:sldId id="289" r:id="rId10"/>
    <p:sldId id="264" r:id="rId11"/>
    <p:sldId id="265" r:id="rId12"/>
    <p:sldId id="287" r:id="rId13"/>
    <p:sldId id="266" r:id="rId14"/>
    <p:sldId id="267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86" autoAdjust="0"/>
    <p:restoredTop sz="81625" autoAdjust="0"/>
  </p:normalViewPr>
  <p:slideViewPr>
    <p:cSldViewPr>
      <p:cViewPr>
        <p:scale>
          <a:sx n="60" d="100"/>
          <a:sy n="60" d="100"/>
        </p:scale>
        <p:origin x="-1022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6/10/2013</a:t>
            </a:fld>
            <a:endParaRPr lang="en-US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6/10/2013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10.06.2013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10.06.2013</a:t>
            </a:fld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10.06.2013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7CB97365-EBCA-4027-87D5-99FC1D4DF0BB}" type="datetimeFigureOut">
              <a:rPr lang="en-US" smtClean="0"/>
              <a:pPr/>
              <a:t>6/10/2013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10.06.2013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gif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gif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0072" y="-14064"/>
            <a:ext cx="3600400" cy="1196752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ru-RU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ru-RU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31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Красноярское </a:t>
            </a:r>
            <a:br>
              <a:rPr lang="ru-RU" sz="31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31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краевое </a:t>
            </a:r>
            <a:br>
              <a:rPr lang="ru-RU" sz="31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31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отделение</a:t>
            </a:r>
            <a:endParaRPr lang="ru-RU" sz="3100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412774"/>
            <a:ext cx="8640960" cy="5328594"/>
          </a:xfrm>
        </p:spPr>
        <p:txBody>
          <a:bodyPr>
            <a:noAutofit/>
          </a:bodyPr>
          <a:lstStyle/>
          <a:p>
            <a:pPr marL="36576" indent="0">
              <a:buNone/>
            </a:pPr>
            <a:r>
              <a:rPr lang="ru-RU" sz="1800" dirty="0" smtClean="0"/>
              <a:t>--15 </a:t>
            </a:r>
            <a:r>
              <a:rPr lang="ru-RU" sz="1800" dirty="0"/>
              <a:t>июня 1892 г. съезд русских деятелей пожарной охраны единодушно признал жизненно важным создание Пожарного общества, одобрив проект Устава Общества - этот день следует считать днем рождения Российского пожарного </a:t>
            </a:r>
            <a:r>
              <a:rPr lang="ru-RU" sz="1800" dirty="0" smtClean="0"/>
              <a:t>общества.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smtClean="0"/>
              <a:t>--В </a:t>
            </a:r>
            <a:r>
              <a:rPr lang="ru-RU" sz="1800" dirty="0"/>
              <a:t>1893 г. было создано Соединенное Российское пожарное общество, сформирован и приступил к практической работе Совет Общества, председателем которого стал граф Шереметев </a:t>
            </a:r>
            <a:r>
              <a:rPr lang="ru-RU" sz="1800" dirty="0" err="1"/>
              <a:t>А.Д</a:t>
            </a:r>
            <a:r>
              <a:rPr lang="ru-RU" sz="1800" dirty="0" smtClean="0"/>
              <a:t>.</a:t>
            </a:r>
            <a:r>
              <a:rPr lang="ru-RU" sz="1800" dirty="0"/>
              <a:t> </a:t>
            </a:r>
            <a:endParaRPr lang="ru-RU" sz="1800" dirty="0" smtClean="0"/>
          </a:p>
          <a:p>
            <a:pPr marL="36576" indent="0" algn="just">
              <a:buNone/>
            </a:pPr>
            <a:r>
              <a:rPr lang="ru-RU" sz="1800" dirty="0" smtClean="0"/>
              <a:t>--В </a:t>
            </a:r>
            <a:r>
              <a:rPr lang="ru-RU" sz="1800" dirty="0"/>
              <a:t>1898 г. Российское пожарное общество стало </a:t>
            </a:r>
            <a:r>
              <a:rPr lang="ru-RU" sz="1800" dirty="0" smtClean="0"/>
              <a:t>Императорским</a:t>
            </a:r>
            <a:r>
              <a:rPr lang="ru-RU" sz="1800" dirty="0"/>
              <a:t>, а почетным председателем стал Великий князь Владимир </a:t>
            </a:r>
            <a:r>
              <a:rPr lang="ru-RU" sz="1800" dirty="0" smtClean="0"/>
              <a:t>Александрович</a:t>
            </a:r>
          </a:p>
          <a:p>
            <a:pPr marL="36576" indent="0" algn="just">
              <a:buNone/>
            </a:pPr>
            <a:r>
              <a:rPr lang="ru-RU" sz="1800" dirty="0" smtClean="0"/>
              <a:t>--В период  1919 - 1960 гг.. в большинстве </a:t>
            </a:r>
            <a:r>
              <a:rPr lang="ru-RU" sz="1800" dirty="0"/>
              <a:t>автономных республик, краев и областей Российской Федерации функционировали добровольные пожарные общества, располагающие производственной базой и опирающиеся на многочисленный общественный актив.</a:t>
            </a:r>
          </a:p>
          <a:p>
            <a:pPr marL="36576" indent="0" algn="just">
              <a:buNone/>
            </a:pPr>
            <a:r>
              <a:rPr lang="ru-RU" sz="1800" dirty="0" smtClean="0"/>
              <a:t>--</a:t>
            </a:r>
            <a:r>
              <a:rPr lang="ru-RU" sz="1800" dirty="0"/>
              <a:t>14 июля 1960 года </a:t>
            </a:r>
            <a:r>
              <a:rPr lang="ru-RU" sz="1800" dirty="0" smtClean="0"/>
              <a:t> Совет Министров РСФСР  принимает</a:t>
            </a:r>
            <a:r>
              <a:rPr lang="ru-RU" sz="1800" dirty="0"/>
              <a:t> </a:t>
            </a:r>
            <a:r>
              <a:rPr lang="ru-RU" sz="1800" dirty="0" smtClean="0"/>
              <a:t>Постановление</a:t>
            </a:r>
          </a:p>
          <a:p>
            <a:pPr marL="36576" indent="0" algn="just">
              <a:buNone/>
            </a:pPr>
            <a:r>
              <a:rPr lang="ru-RU" sz="1800" dirty="0" smtClean="0"/>
              <a:t> </a:t>
            </a:r>
            <a:r>
              <a:rPr lang="ru-RU" sz="1800" dirty="0"/>
              <a:t>об организации </a:t>
            </a:r>
            <a:r>
              <a:rPr lang="ru-RU" sz="1800" dirty="0" err="1"/>
              <a:t>ВДПО</a:t>
            </a:r>
            <a:r>
              <a:rPr lang="ru-RU" sz="1800" dirty="0"/>
              <a:t>, а в ноябре этого же года состоялась Учредительная конференция Всероссийского добровольного пожарного общества, которая приняла устав общества.</a:t>
            </a:r>
          </a:p>
        </p:txBody>
      </p:sp>
      <p:pic>
        <p:nvPicPr>
          <p:cNvPr id="1026" name="Picture 2" descr="C:\Users\Алина\Downloads\shapka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82252" cy="141277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0"/>
            <a:ext cx="4104456" cy="1412774"/>
          </a:xfrm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ru-RU" sz="2400" b="1" spc="150" dirty="0">
                <a:ln w="11430"/>
              </a:rPr>
              <a:t>М</a:t>
            </a:r>
            <a:r>
              <a:rPr lang="ru-RU" sz="2400" b="1" spc="150" dirty="0" smtClean="0">
                <a:ln w="11430"/>
              </a:rPr>
              <a:t>онтаж </a:t>
            </a:r>
            <a:r>
              <a:rPr lang="ru-RU" sz="2400" b="1" spc="150" dirty="0" smtClean="0">
                <a:ln w="11430"/>
              </a:rPr>
              <a:t>и техническое обслуживание  </a:t>
            </a:r>
            <a:br>
              <a:rPr lang="ru-RU" sz="2400" b="1" spc="150" dirty="0" smtClean="0">
                <a:ln w="11430"/>
              </a:rPr>
            </a:br>
            <a:r>
              <a:rPr lang="ru-RU" sz="2400" b="1" dirty="0" smtClean="0"/>
              <a:t>электро-магнитных</a:t>
            </a:r>
            <a:r>
              <a:rPr lang="ru-RU" sz="2400" b="1" spc="150" dirty="0" smtClean="0">
                <a:ln w="11430"/>
              </a:rPr>
              <a:t> замков</a:t>
            </a:r>
            <a:endParaRPr lang="ru-RU" sz="2400" b="1" spc="150" dirty="0">
              <a:ln w="11430"/>
            </a:endParaRPr>
          </a:p>
        </p:txBody>
      </p:sp>
      <p:pic>
        <p:nvPicPr>
          <p:cNvPr id="1026" name="Picture 2" descr="C:\Users\Алина\Downloads\shapka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82252" cy="1412774"/>
          </a:xfrm>
          <a:prstGeom prst="rect">
            <a:avLst/>
          </a:prstGeom>
          <a:noFill/>
        </p:spPr>
      </p:pic>
      <p:pic>
        <p:nvPicPr>
          <p:cNvPr id="6146" name="Picture 2" descr="C:\Users\samsung\Desktop\ПРЕЗЕНТАЦИЯ\замок 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675" y="3835177"/>
            <a:ext cx="3645793" cy="3022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samsung\Desktop\ПРЕЗЕНТАЦИЯ\замок 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676" y="1628800"/>
            <a:ext cx="3626346" cy="2206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samsung\Desktop\ПРЕЗЕНТАЦИЯ\спектр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8800"/>
            <a:ext cx="5400675" cy="5241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0"/>
            <a:ext cx="4104456" cy="1412774"/>
          </a:xfrm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ru-RU" sz="24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</a:t>
            </a:r>
            <a:r>
              <a:rPr lang="ru-RU" sz="24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гнезащитная </a:t>
            </a:r>
            <a:r>
              <a:rPr lang="ru-RU" sz="24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обработка металлических и деревянных конструкций </a:t>
            </a:r>
            <a:endParaRPr lang="ru-RU" sz="2400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026" name="Picture 2" descr="C:\Users\Алина\Downloads\shapka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82252" cy="1412774"/>
          </a:xfrm>
          <a:prstGeom prst="rect">
            <a:avLst/>
          </a:prstGeom>
          <a:noFill/>
        </p:spPr>
      </p:pic>
      <p:pic>
        <p:nvPicPr>
          <p:cNvPr id="7170" name="Picture 2" descr="C:\Users\samsung\Desktop\ПРЕЗЕНТАЦИЯ\огезащита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8233" y="3174112"/>
            <a:ext cx="3645768" cy="3683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samsung\Desktop\ПРЕЗЕНТАЦИЯ\огезащ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7" y="1412774"/>
            <a:ext cx="3707904" cy="2088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samsung\Desktop\ПРЕЗЕНТАЦИЯ\огезащ метал 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760" y="1412774"/>
            <a:ext cx="5604872" cy="5445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71556" y="-18241"/>
            <a:ext cx="4048916" cy="1426469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 fontAlgn="base"/>
            <a:r>
              <a:rPr lang="ru-RU" sz="2400" b="1" dirty="0" smtClean="0">
                <a:solidFill>
                  <a:schemeClr val="bg1"/>
                </a:solidFill>
                <a:latin typeface="Arial"/>
              </a:rPr>
              <a:t/>
            </a:r>
            <a:br>
              <a:rPr lang="ru-RU" sz="2400" b="1" dirty="0" smtClean="0">
                <a:solidFill>
                  <a:schemeClr val="bg1"/>
                </a:solidFill>
                <a:latin typeface="Arial"/>
              </a:rPr>
            </a:br>
            <a:r>
              <a:rPr lang="ru-RU" sz="2400" b="1" dirty="0" smtClean="0">
                <a:solidFill>
                  <a:schemeClr val="bg1"/>
                </a:solidFill>
                <a:latin typeface="Arial"/>
              </a:rPr>
              <a:t/>
            </a:r>
            <a:br>
              <a:rPr lang="ru-RU" sz="2400" b="1" dirty="0" smtClean="0">
                <a:solidFill>
                  <a:schemeClr val="bg1"/>
                </a:solidFill>
                <a:latin typeface="Arial"/>
              </a:rPr>
            </a:br>
            <a:r>
              <a:rPr lang="ru-RU" sz="2700" dirty="0" smtClean="0">
                <a:latin typeface="Arial"/>
              </a:rPr>
              <a:t>Проверка </a:t>
            </a:r>
            <a:r>
              <a:rPr lang="ru-RU" sz="2700" dirty="0">
                <a:latin typeface="Arial"/>
              </a:rPr>
              <a:t>огнезащитной </a:t>
            </a:r>
            <a:r>
              <a:rPr lang="ru-RU" sz="2700" dirty="0" smtClean="0">
                <a:latin typeface="Arial"/>
              </a:rPr>
              <a:t>обработки металлических и деревянных конструкций </a:t>
            </a:r>
            <a:r>
              <a:rPr lang="ru-RU" sz="2700" dirty="0">
                <a:solidFill>
                  <a:schemeClr val="bg1"/>
                </a:solidFill>
                <a:latin typeface="Arial"/>
              </a:rPr>
              <a:t/>
            </a:r>
            <a:br>
              <a:rPr lang="ru-RU" sz="2700" dirty="0">
                <a:solidFill>
                  <a:schemeClr val="bg1"/>
                </a:solidFill>
                <a:latin typeface="Arial"/>
              </a:rPr>
            </a:br>
            <a:r>
              <a:rPr lang="ru-RU" sz="2700" spc="15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ru-RU" sz="2700" spc="15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endParaRPr lang="ru-RU" sz="20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ClrTx/>
              <a:buSzTx/>
              <a:buNone/>
            </a:pPr>
            <a:endParaRPr lang="ru-RU" sz="2400" dirty="0">
              <a:solidFill>
                <a:prstClr val="white"/>
              </a:solidFill>
            </a:endParaRPr>
          </a:p>
          <a:p>
            <a:endParaRPr lang="ru-RU" dirty="0"/>
          </a:p>
        </p:txBody>
      </p:sp>
      <p:pic>
        <p:nvPicPr>
          <p:cNvPr id="1026" name="Picture 2" descr="C:\Users\Алина\Downloads\shapka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82252" cy="1412774"/>
          </a:xfrm>
          <a:prstGeom prst="rect">
            <a:avLst/>
          </a:prstGeom>
          <a:noFill/>
        </p:spPr>
      </p:pic>
      <p:pic>
        <p:nvPicPr>
          <p:cNvPr id="15363" name="Picture 3" descr="C:\Users\samsung\Desktop\ПРЕЗЕНТАЦИЯ\DSC010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6792"/>
            <a:ext cx="9144000" cy="530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C:\Users\samsung\Desktop\ПРЕЗЕНТАЦИЯ\огез метал 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556792"/>
            <a:ext cx="3895700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5" descr="C:\Users\samsung\Desktop\ПРЕЗЕНТАЦИЯ\огез метал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57192"/>
            <a:ext cx="2771800" cy="1700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491033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0"/>
            <a:ext cx="4176464" cy="1412774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ru-RU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ru-RU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2400" b="1" spc="150" dirty="0">
                <a:ln w="11430"/>
              </a:rPr>
              <a:t>О</a:t>
            </a:r>
            <a:r>
              <a:rPr lang="ru-RU" sz="2400" b="1" spc="150" dirty="0" smtClean="0">
                <a:ln w="11430"/>
              </a:rPr>
              <a:t>гнезащитная</a:t>
            </a:r>
            <a:r>
              <a:rPr lang="ru-RU" sz="2400" b="1" spc="150" dirty="0" smtClean="0">
                <a:ln w="11430"/>
              </a:rPr>
              <a:t/>
            </a:r>
            <a:br>
              <a:rPr lang="ru-RU" sz="2400" b="1" spc="150" dirty="0" smtClean="0">
                <a:ln w="11430"/>
              </a:rPr>
            </a:br>
            <a:r>
              <a:rPr lang="ru-RU" sz="2400" b="1" spc="150" dirty="0" smtClean="0">
                <a:ln w="11430"/>
              </a:rPr>
              <a:t> обработка воздуховодов и </a:t>
            </a:r>
            <a:r>
              <a:rPr lang="ru-RU" sz="2400" b="1" spc="150" dirty="0" err="1" smtClean="0">
                <a:ln w="11430"/>
              </a:rPr>
              <a:t>электрокабеля</a:t>
            </a:r>
            <a:endParaRPr lang="ru-RU" sz="2400" b="1" spc="150" dirty="0">
              <a:ln w="11430"/>
            </a:endParaRPr>
          </a:p>
        </p:txBody>
      </p:sp>
      <p:pic>
        <p:nvPicPr>
          <p:cNvPr id="1026" name="Picture 2" descr="C:\Users\Алина\Downloads\shapka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82252" cy="1412774"/>
          </a:xfrm>
          <a:prstGeom prst="rect">
            <a:avLst/>
          </a:prstGeom>
          <a:noFill/>
        </p:spPr>
      </p:pic>
      <p:pic>
        <p:nvPicPr>
          <p:cNvPr id="8194" name="Picture 2" descr="C:\Users\samsung\Desktop\ПРЕЗЕНТАЦИЯ\8945-86799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33664"/>
            <a:ext cx="4568944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samsung\Desktop\ПРЕЗЕНТАЦИЯ\105440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86" y="1700808"/>
            <a:ext cx="4644008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samsung\Desktop\ПРЕЗЕНТАЦИЯ\oek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694" y="1700808"/>
            <a:ext cx="4486306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samsung\Desktop\ПРЕЗЕНТАЦИЯ\31_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694" y="4314761"/>
            <a:ext cx="4486306" cy="2543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0"/>
            <a:ext cx="4104456" cy="1412774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ru-RU" sz="24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Т</a:t>
            </a:r>
            <a:r>
              <a:rPr lang="ru-RU" sz="24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ехническое </a:t>
            </a:r>
            <a:r>
              <a:rPr lang="ru-RU" sz="24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обслуживание, </a:t>
            </a:r>
            <a:r>
              <a:rPr lang="ru-RU" sz="24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перезарядка </a:t>
            </a:r>
            <a:r>
              <a:rPr lang="ru-RU" sz="24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br>
              <a:rPr lang="ru-RU" sz="24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31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огнетушителей </a:t>
            </a:r>
            <a:endParaRPr lang="ru-RU" sz="3100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026" name="Picture 2" descr="C:\Users\Алина\Downloads\shapka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82252" cy="1412774"/>
          </a:xfrm>
          <a:prstGeom prst="rect">
            <a:avLst/>
          </a:prstGeom>
          <a:noFill/>
        </p:spPr>
      </p:pic>
      <p:pic>
        <p:nvPicPr>
          <p:cNvPr id="9218" name="Picture 2" descr="C:\Users\samsung\Desktop\ПРЕЗЕНТАЦИЯ\зарядка огнет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2" y="1412774"/>
            <a:ext cx="4772340" cy="3744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samsung\Desktop\ПРЕЗЕНТАЦИЯ\заряд огнет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212976"/>
            <a:ext cx="6156176" cy="36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0"/>
            <a:ext cx="4248472" cy="1412774"/>
          </a:xfrm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ru-RU" sz="24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И</a:t>
            </a:r>
            <a:r>
              <a:rPr lang="ru-RU" sz="24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зготовление </a:t>
            </a:r>
            <a:r>
              <a:rPr lang="ru-RU" sz="24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ru-RU" sz="24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24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планов </a:t>
            </a:r>
            <a:r>
              <a:rPr lang="ru-RU" sz="24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эвакуации </a:t>
            </a:r>
            <a:endParaRPr lang="ru-RU" sz="2400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026" name="Picture 2" descr="C:\Users\Алина\Downloads\shapka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82252" cy="1412774"/>
          </a:xfrm>
          <a:prstGeom prst="rect">
            <a:avLst/>
          </a:prstGeom>
          <a:noFill/>
        </p:spPr>
      </p:pic>
      <p:pic>
        <p:nvPicPr>
          <p:cNvPr id="11266" name="Picture 2" descr="C:\Users\samsung\Desktop\ПРЕЗЕНТАЦИЯ\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08" y="1443255"/>
            <a:ext cx="4463792" cy="2561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samsung\Desktop\ПРЕЗЕНТАЦИЯ\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36" y="3933056"/>
            <a:ext cx="4429120" cy="2924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:\Users\samsung\Desktop\ПРЕЗЕНТАЦИЯ\1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933056"/>
            <a:ext cx="4771196" cy="2924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C:\Users\samsung\Desktop\ПРЕЗЕНТАЦИЯ\plan_ev_31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1324" y="1412775"/>
            <a:ext cx="4717856" cy="2664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C:\Users\samsung\Desktop\ПРЕЗЕНТАЦИЯ\19727086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140968"/>
            <a:ext cx="3672408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0"/>
            <a:ext cx="4176464" cy="1412774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ru-RU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ru-RU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27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К</a:t>
            </a:r>
            <a:r>
              <a:rPr lang="ru-RU" sz="27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ладка</a:t>
            </a:r>
            <a:r>
              <a:rPr lang="ru-RU" sz="27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, монтаж, ремонт и очистка печей и дымоходов </a:t>
            </a:r>
            <a:endParaRPr lang="ru-RU" sz="2700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026" name="Picture 2" descr="C:\Users\Алина\Downloads\shapka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82252" cy="1412774"/>
          </a:xfrm>
          <a:prstGeom prst="rect">
            <a:avLst/>
          </a:prstGeom>
          <a:noFill/>
        </p:spPr>
      </p:pic>
      <p:pic>
        <p:nvPicPr>
          <p:cNvPr id="12290" name="Picture 2" descr="C:\Users\samsung\Desktop\ПРЕЗЕНТАЦИЯ\31073771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44" y="1628800"/>
            <a:ext cx="4607844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samsung\Desktop\ПРЕЗЕНТАЦИЯ\f9lNYmUP-W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628800"/>
            <a:ext cx="4716016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samsung\Desktop\ПРЕЗЕНТАЦИЯ\images (1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33056"/>
            <a:ext cx="4427984" cy="2924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C:\Users\samsung\Desktop\ПРЕЗЕНТАЦИЯ\images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485496"/>
            <a:ext cx="4716016" cy="2372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52124" y="130322"/>
            <a:ext cx="4284372" cy="1282451"/>
          </a:xfrm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ru-RU" sz="24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Противопожарные завесы, занавесы, шторы. </a:t>
            </a:r>
            <a:br>
              <a:rPr lang="ru-RU" sz="24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endParaRPr lang="ru-RU" sz="2400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026" name="Picture 2" descr="C:\Users\Алина\Downloads\shapka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82252" cy="1412774"/>
          </a:xfrm>
          <a:prstGeom prst="rect">
            <a:avLst/>
          </a:prstGeom>
          <a:noFill/>
        </p:spPr>
      </p:pic>
      <p:pic>
        <p:nvPicPr>
          <p:cNvPr id="13314" name="Picture 2" descr="C:\Users\samsung\Desktop\ПРЕЗЕНТАЦИЯ\522228.jpe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64" y="1512168"/>
            <a:ext cx="4572000" cy="544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C:\Users\samsung\Desktop\ПРЕЗЕНТАЦИЯ\1a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556792"/>
            <a:ext cx="4648200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7504" y="1556792"/>
            <a:ext cx="903649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b="1" dirty="0" smtClean="0">
                <a:solidFill>
                  <a:schemeClr val="bg2"/>
                </a:solidFill>
                <a:latin typeface="georgia"/>
              </a:rPr>
              <a:t>-</a:t>
            </a:r>
            <a:r>
              <a:rPr lang="ru-RU" sz="2800" dirty="0">
                <a:latin typeface="georgia"/>
              </a:rPr>
              <a:t>разделение больших пространств на противопожарные отсеки;</a:t>
            </a:r>
            <a:endParaRPr lang="ru-RU" sz="2800" dirty="0">
              <a:latin typeface="Verdana"/>
            </a:endParaRPr>
          </a:p>
          <a:p>
            <a:pPr lvl="0">
              <a:buFont typeface="Arial"/>
              <a:buChar char="•"/>
            </a:pPr>
            <a:r>
              <a:rPr lang="ru-RU" sz="2800" dirty="0">
                <a:latin typeface="georgia"/>
              </a:rPr>
              <a:t>перекрытие лифтовых, оконных, дверных  проемов;</a:t>
            </a:r>
            <a:endParaRPr lang="ru-RU" sz="2800" dirty="0">
              <a:latin typeface="Verdana"/>
            </a:endParaRPr>
          </a:p>
          <a:p>
            <a:pPr lvl="0">
              <a:buFont typeface="Arial"/>
              <a:buChar char="•"/>
            </a:pPr>
            <a:r>
              <a:rPr lang="ru-RU" sz="2800" dirty="0">
                <a:latin typeface="georgia"/>
              </a:rPr>
              <a:t>ограждение атриумов, эскалаторов, лестниц;</a:t>
            </a:r>
            <a:endParaRPr lang="ru-RU" sz="2800" dirty="0">
              <a:latin typeface="Verdana"/>
            </a:endParaRPr>
          </a:p>
          <a:p>
            <a:pPr lvl="0">
              <a:buFont typeface="Arial"/>
              <a:buChar char="•"/>
            </a:pPr>
            <a:r>
              <a:rPr lang="ru-RU" sz="2800" dirty="0">
                <a:latin typeface="georgia"/>
              </a:rPr>
              <a:t>защита от воздействия огня близкорасположенных и прилегающих под углом зданий;</a:t>
            </a:r>
            <a:endParaRPr lang="ru-RU" sz="2800" dirty="0">
              <a:latin typeface="Verdana"/>
            </a:endParaRPr>
          </a:p>
          <a:p>
            <a:pPr lvl="0">
              <a:buFont typeface="Arial"/>
              <a:buChar char="•"/>
            </a:pPr>
            <a:r>
              <a:rPr lang="ru-RU" sz="2800" dirty="0">
                <a:latin typeface="georgia"/>
              </a:rPr>
              <a:t>защита мест повышенной пожарной опасности;</a:t>
            </a:r>
            <a:endParaRPr lang="ru-RU" sz="2800" dirty="0">
              <a:latin typeface="Verdana"/>
            </a:endParaRPr>
          </a:p>
          <a:p>
            <a:pPr lvl="0">
              <a:buFont typeface="Arial"/>
              <a:buChar char="•"/>
            </a:pPr>
            <a:r>
              <a:rPr lang="ru-RU" sz="2800" dirty="0">
                <a:latin typeface="georgia"/>
              </a:rPr>
              <a:t>с целью возможности установки на путях эвакуации штора монтируется совместно с дверью противопожарной с соответствующим пределом огнестойкости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georgia"/>
              </a:rPr>
              <a:t>.</a:t>
            </a:r>
            <a:endParaRPr lang="ru-RU" sz="2800" dirty="0">
              <a:solidFill>
                <a:schemeClr val="bg2">
                  <a:lumMod val="50000"/>
                </a:schemeClr>
              </a:solidFill>
              <a:latin typeface="Verdan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130322"/>
            <a:ext cx="4104456" cy="1426469"/>
          </a:xfrm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ru-RU" sz="24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Монтаж противопожарных </a:t>
            </a:r>
            <a:br>
              <a:rPr lang="ru-RU" sz="24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24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преград</a:t>
            </a:r>
            <a:endParaRPr lang="ru-RU" sz="2400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026" name="Picture 2" descr="C:\Users\Алина\Downloads\shapka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82252" cy="1412774"/>
          </a:xfrm>
          <a:prstGeom prst="rect">
            <a:avLst/>
          </a:prstGeom>
          <a:noFill/>
        </p:spPr>
      </p:pic>
      <p:pic>
        <p:nvPicPr>
          <p:cNvPr id="14338" name="Picture 2" descr="C:\Users\samsung\Desktop\ПРЕЗЕНТАЦИЯ\images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8800"/>
            <a:ext cx="4572000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Users\samsung\Desktop\ПРЕЗЕНТАЦИЯ\object4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8412" y="1628800"/>
            <a:ext cx="4605588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samsung\Desktop\ПРЕЗЕНТАЦИЯ\pw22-big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49081"/>
            <a:ext cx="5080000" cy="270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5" descr="C:\Users\samsung\Desktop\ПРЕЗЕНТАЦИЯ\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6636" y="4156398"/>
            <a:ext cx="4297363" cy="2701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71556" y="-747464"/>
            <a:ext cx="4355976" cy="2736305"/>
          </a:xfrm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ru-RU" sz="20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М</a:t>
            </a:r>
            <a:r>
              <a:rPr lang="ru-RU" sz="20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онтаж</a:t>
            </a:r>
            <a:r>
              <a:rPr lang="ru-RU" sz="20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,  испытание внутреннего и наружного противопожарного  водоснабжения</a:t>
            </a:r>
            <a:endParaRPr lang="ru-RU" sz="2000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ClrTx/>
              <a:buSzTx/>
              <a:buNone/>
            </a:pPr>
            <a:endParaRPr lang="ru-RU" sz="2400" dirty="0">
              <a:solidFill>
                <a:prstClr val="white"/>
              </a:solidFill>
            </a:endParaRPr>
          </a:p>
          <a:p>
            <a:endParaRPr lang="ru-RU" dirty="0"/>
          </a:p>
        </p:txBody>
      </p:sp>
      <p:pic>
        <p:nvPicPr>
          <p:cNvPr id="1026" name="Picture 2" descr="C:\Users\Алина\Downloads\shapka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82252" cy="1412774"/>
          </a:xfrm>
          <a:prstGeom prst="rect">
            <a:avLst/>
          </a:prstGeom>
          <a:noFill/>
        </p:spPr>
      </p:pic>
      <p:pic>
        <p:nvPicPr>
          <p:cNvPr id="16386" name="Picture 2" descr="C:\Users\samsung\Desktop\ПРЕЗЕНТАЦИЯ\2009-02-09poga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300" y="3886200"/>
            <a:ext cx="4457700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C:\Users\samsung\Desktop\ПРЕЗЕНТАЦИЯ\imag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36912"/>
            <a:ext cx="4686300" cy="4215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C:\Users\samsung\Desktop\ПРЕЗЕНТАЦИЯ\vodosnab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7720" y="1412774"/>
            <a:ext cx="4526280" cy="2880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9" name="Picture 5" descr="C:\Users\samsung\Desktop\ПРЕЗЕНТАЦИЯ\ispytanie-vodoprovod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3255"/>
            <a:ext cx="4679444" cy="2129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8064" y="0"/>
            <a:ext cx="3744416" cy="1435754"/>
          </a:xfrm>
        </p:spPr>
        <p:txBody>
          <a:bodyPr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Основными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целями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Общества</a:t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являются:</a:t>
            </a:r>
            <a:r>
              <a:rPr lang="ru-RU" sz="2000" dirty="0">
                <a:solidFill>
                  <a:srgbClr val="FF0000"/>
                </a:solidFill>
              </a:rPr>
              <a:t/>
            </a:r>
            <a:br>
              <a:rPr lang="ru-RU" sz="2000" dirty="0">
                <a:solidFill>
                  <a:srgbClr val="FF0000"/>
                </a:solidFill>
              </a:rPr>
            </a:br>
            <a:r>
              <a:rPr lang="ru-RU" sz="2000" b="1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ru-RU" sz="2000" b="1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endParaRPr lang="ru-RU" sz="2000" b="1" spc="150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52536" y="1628800"/>
            <a:ext cx="9217024" cy="4896544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sz="2400" dirty="0" smtClean="0"/>
              <a:t>1</a:t>
            </a:r>
            <a:r>
              <a:rPr lang="ru-RU" sz="2400" dirty="0"/>
              <a:t>. Защита </a:t>
            </a:r>
            <a:r>
              <a:rPr lang="ru-RU" sz="2400" dirty="0" smtClean="0"/>
              <a:t>жизни, здоровья и имущества граждан </a:t>
            </a:r>
            <a:r>
              <a:rPr lang="ru-RU" sz="2400" dirty="0"/>
              <a:t>от </a:t>
            </a:r>
            <a:r>
              <a:rPr lang="ru-RU" sz="2400" dirty="0" smtClean="0"/>
              <a:t>пожаров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     и ЧС.</a:t>
            </a:r>
          </a:p>
          <a:p>
            <a:pPr algn="just"/>
            <a:r>
              <a:rPr lang="ru-RU" sz="2400" dirty="0" smtClean="0"/>
              <a:t>2</a:t>
            </a:r>
            <a:r>
              <a:rPr lang="ru-RU" sz="2400" dirty="0"/>
              <a:t>. Защита прав и законных интересов личности, общества и </a:t>
            </a:r>
            <a:r>
              <a:rPr lang="ru-RU" sz="2400" dirty="0" smtClean="0"/>
              <a:t>организаций в области пожарной безопасности</a:t>
            </a:r>
            <a:r>
              <a:rPr lang="ru-RU" sz="2400" dirty="0"/>
              <a:t> </a:t>
            </a:r>
            <a:r>
              <a:rPr lang="ru-RU" sz="2400" dirty="0" smtClean="0"/>
              <a:t>и ЧС.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3</a:t>
            </a:r>
            <a:r>
              <a:rPr lang="ru-RU" sz="2400" dirty="0"/>
              <a:t>. Объединение и привлечение граждан (добровольцев) и юридических лиц - </a:t>
            </a:r>
            <a:r>
              <a:rPr lang="ru-RU" sz="2400" dirty="0" smtClean="0"/>
              <a:t>общественных объединений </a:t>
            </a:r>
            <a:r>
              <a:rPr lang="ru-RU" sz="2400" dirty="0"/>
              <a:t>для участия в решении задач в области пожарной безопасности, предупреждении и тушении пожаров, предупреждении и ликвидации последствий  </a:t>
            </a:r>
            <a:r>
              <a:rPr lang="ru-RU" sz="2400" dirty="0" smtClean="0"/>
              <a:t>ЧС, </a:t>
            </a:r>
            <a:r>
              <a:rPr lang="ru-RU" sz="2400" dirty="0"/>
              <a:t>в том числе в составе создаваемой Обществом добровольной </a:t>
            </a:r>
            <a:r>
              <a:rPr lang="ru-RU" sz="2400" dirty="0" smtClean="0"/>
              <a:t>пожарной охраны, аварийно- 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спасательных формирований.</a:t>
            </a:r>
          </a:p>
          <a:p>
            <a:pPr algn="just"/>
            <a:r>
              <a:rPr lang="ru-RU" sz="2400" dirty="0" smtClean="0"/>
              <a:t>4</a:t>
            </a:r>
            <a:r>
              <a:rPr lang="ru-RU" sz="2400" dirty="0"/>
              <a:t>. Осуществление образовательной деятельности в области пожарной безопасности, охраны труда и других программ дополнительного профессионального образования. </a:t>
            </a:r>
            <a:br>
              <a:rPr lang="ru-RU" sz="2400" dirty="0"/>
            </a:br>
            <a:r>
              <a:rPr lang="ru-RU" sz="2400" dirty="0" smtClean="0"/>
              <a:t>5</a:t>
            </a:r>
            <a:r>
              <a:rPr lang="ru-RU" sz="2400" dirty="0"/>
              <a:t>. Осуществление деятельности в области пожарной безопасности.</a:t>
            </a:r>
          </a:p>
        </p:txBody>
      </p:sp>
      <p:pic>
        <p:nvPicPr>
          <p:cNvPr id="1026" name="Picture 2" descr="C:\Users\Алина\Downloads\shapka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004048" cy="143575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0"/>
            <a:ext cx="4176464" cy="1412774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ru-RU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ru-RU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22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Р</a:t>
            </a:r>
            <a:r>
              <a:rPr lang="ru-RU" sz="22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еализация </a:t>
            </a:r>
            <a:r>
              <a:rPr lang="ru-RU" sz="22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ru-RU" sz="22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22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Федерального </a:t>
            </a:r>
            <a:r>
              <a:rPr lang="ru-RU" sz="22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Закона</a:t>
            </a:r>
            <a:br>
              <a:rPr lang="ru-RU" sz="22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22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№100-ФЗ от 06.05.2011 г.</a:t>
            </a:r>
            <a:br>
              <a:rPr lang="ru-RU" sz="22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22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«О добровольной пожарной охране»</a:t>
            </a:r>
            <a:r>
              <a:rPr lang="ru-RU" sz="22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ru-RU" sz="22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22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ru-RU" sz="2000" b="1" dirty="0"/>
              <a:t/>
            </a:r>
            <a:br>
              <a:rPr lang="ru-RU" sz="2000" b="1" dirty="0"/>
            </a:br>
            <a:endParaRPr lang="ru-RU" sz="20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026" name="Picture 2" descr="C:\Users\Алина\Downloads\shapka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82252" cy="1412774"/>
          </a:xfrm>
          <a:prstGeom prst="rect">
            <a:avLst/>
          </a:prstGeom>
          <a:noFill/>
        </p:spPr>
      </p:pic>
      <p:pic>
        <p:nvPicPr>
          <p:cNvPr id="17410" name="Picture 2" descr="C:\Users\samsung\Desktop\ПРЕЗЕНТАЦИЯ\dzjghk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405526"/>
            <a:ext cx="4716016" cy="2671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C:\Users\samsung\Desktop\ПРЕЗЕНТАЦИЯ\image267625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21088"/>
            <a:ext cx="4644008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44008" y="4509120"/>
            <a:ext cx="44999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600" b="1" dirty="0" smtClean="0"/>
              <a:t>19188  </a:t>
            </a:r>
            <a:r>
              <a:rPr lang="ru-RU" sz="3200" b="1" dirty="0" smtClean="0"/>
              <a:t>добровольцев числятся в списках </a:t>
            </a:r>
            <a:r>
              <a:rPr lang="ru-RU" sz="3200" b="1" dirty="0" err="1" smtClean="0"/>
              <a:t>ККО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ВДПО</a:t>
            </a:r>
            <a:r>
              <a:rPr lang="ru-RU" sz="3200" b="1" dirty="0" smtClean="0"/>
              <a:t> </a:t>
            </a:r>
            <a:endParaRPr lang="ru-RU" sz="3200" b="1" dirty="0"/>
          </a:p>
        </p:txBody>
      </p:sp>
      <p:pic>
        <p:nvPicPr>
          <p:cNvPr id="17414" name="Picture 6" descr="C:\Users\samsung\Desktop\ПРЕЗЕНТАЦИЯ\ekspres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32" y="1409308"/>
            <a:ext cx="4631876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5" name="Picture 7" descr="C:\Users\samsung\Desktop\ПРЕЗЕНТАЦИЯ\289827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916832"/>
            <a:ext cx="4536504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0"/>
            <a:ext cx="3312368" cy="1152128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ru-RU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Красноярское </a:t>
            </a:r>
            <a:b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краевое </a:t>
            </a:r>
            <a:b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отделение</a:t>
            </a:r>
            <a:endParaRPr lang="ru-RU" sz="20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Алина\Downloads\shapka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82252" cy="141277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0"/>
            <a:ext cx="3312368" cy="1152128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ru-RU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Красноярское </a:t>
            </a:r>
            <a:b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краевое </a:t>
            </a:r>
            <a:b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отделение</a:t>
            </a:r>
            <a:endParaRPr lang="ru-RU" sz="20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Алина\Downloads\shapka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82252" cy="141277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0"/>
            <a:ext cx="3312368" cy="1152128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ru-RU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Красноярское </a:t>
            </a:r>
            <a:b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краевое </a:t>
            </a:r>
            <a:b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отделение</a:t>
            </a:r>
            <a:endParaRPr lang="ru-RU" sz="20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Алина\Downloads\shapka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82252" cy="141277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0"/>
            <a:ext cx="3312368" cy="1152128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ru-RU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Красноярское </a:t>
            </a:r>
            <a:b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краевое </a:t>
            </a:r>
            <a:b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отделение</a:t>
            </a:r>
            <a:endParaRPr lang="ru-RU" sz="20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Алина\Downloads\shapka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82252" cy="141277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0"/>
            <a:ext cx="3312368" cy="1152128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ru-RU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Красноярское </a:t>
            </a:r>
            <a:b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краевое </a:t>
            </a:r>
            <a:b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отделение</a:t>
            </a:r>
            <a:endParaRPr lang="ru-RU" sz="20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Алина\Downloads\shapka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82252" cy="141277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0"/>
            <a:ext cx="3312368" cy="1152128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ru-RU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Красноярское </a:t>
            </a:r>
            <a:b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краевое </a:t>
            </a:r>
            <a:b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отделение</a:t>
            </a:r>
            <a:endParaRPr lang="ru-RU" sz="20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Алина\Downloads\shapka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82252" cy="141277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0"/>
            <a:ext cx="3312368" cy="1152128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ru-RU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Красноярское </a:t>
            </a:r>
            <a:b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краевое </a:t>
            </a:r>
            <a:b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отделение</a:t>
            </a:r>
            <a:endParaRPr lang="ru-RU" sz="20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Алина\Downloads\shapka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82252" cy="141277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0"/>
            <a:ext cx="3312368" cy="1152128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ru-RU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Красноярское </a:t>
            </a:r>
            <a:b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краевое </a:t>
            </a:r>
            <a:b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отделение</a:t>
            </a:r>
            <a:endParaRPr lang="ru-RU" sz="20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Алина\Downloads\shapka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82252" cy="141277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0"/>
            <a:ext cx="3312368" cy="1152128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ru-RU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Красноярское </a:t>
            </a:r>
            <a:b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краевое </a:t>
            </a:r>
            <a:b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отделение</a:t>
            </a:r>
            <a:endParaRPr lang="ru-RU" sz="20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Алина\Downloads\shapka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82252" cy="141277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2252" y="130323"/>
            <a:ext cx="4182236" cy="1498477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2700" b="1" dirty="0" smtClean="0">
                <a:cs typeface="Aharoni" pitchFamily="2" charset="-79"/>
              </a:rPr>
              <a:t>Для </a:t>
            </a:r>
            <a:r>
              <a:rPr lang="ru-RU" sz="2700" b="1" dirty="0">
                <a:cs typeface="Aharoni" pitchFamily="2" charset="-79"/>
              </a:rPr>
              <a:t>реализации поставленных целей Общество решает следующие </a:t>
            </a:r>
            <a:r>
              <a:rPr lang="ru-RU" sz="2700" b="1" dirty="0" smtClean="0">
                <a:cs typeface="Aharoni" pitchFamily="2" charset="-79"/>
              </a:rPr>
              <a:t>задачи</a:t>
            </a:r>
            <a:r>
              <a:rPr lang="ru-RU" sz="2400" b="1" dirty="0">
                <a:cs typeface="Aharoni" pitchFamily="2" charset="-79"/>
              </a:rPr>
              <a:t/>
            </a:r>
            <a:br>
              <a:rPr lang="ru-RU" sz="2400" b="1" dirty="0">
                <a:cs typeface="Aharoni" pitchFamily="2" charset="-79"/>
              </a:rPr>
            </a:br>
            <a:r>
              <a:rPr lang="ru-RU" sz="24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cs typeface="Aharoni" pitchFamily="2" charset="-79"/>
              </a:rPr>
              <a:t/>
            </a:r>
            <a:br>
              <a:rPr lang="ru-RU" sz="24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cs typeface="Aharoni" pitchFamily="2" charset="-79"/>
              </a:rPr>
            </a:br>
            <a:endParaRPr lang="ru-RU" sz="2400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cs typeface="Aharoni" pitchFamily="2" charset="-79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80528" y="1412774"/>
            <a:ext cx="9324528" cy="5760642"/>
          </a:xfrm>
        </p:spPr>
        <p:txBody>
          <a:bodyPr>
            <a:normAutofit fontScale="40000" lnSpcReduction="20000"/>
          </a:bodyPr>
          <a:lstStyle/>
          <a:p>
            <a:pPr>
              <a:lnSpc>
                <a:spcPct val="115000"/>
              </a:lnSpc>
              <a:spcBef>
                <a:spcPts val="4500"/>
              </a:spcBef>
              <a:spcAft>
                <a:spcPts val="1000"/>
              </a:spcAft>
            </a:pPr>
            <a:r>
              <a:rPr lang="ru-RU" sz="4800" dirty="0" smtClean="0">
                <a:latin typeface="Myriad Pro"/>
                <a:ea typeface="Times New Roman"/>
                <a:cs typeface="Times New Roman"/>
              </a:rPr>
              <a:t>1.Содействие </a:t>
            </a:r>
            <a:r>
              <a:rPr lang="ru-RU" sz="4800" dirty="0">
                <a:latin typeface="Myriad Pro"/>
                <a:ea typeface="Times New Roman"/>
                <a:cs typeface="Times New Roman"/>
              </a:rPr>
              <a:t>разработке и реализации государственной политики, целевых и иных </a:t>
            </a:r>
            <a:r>
              <a:rPr lang="ru-RU" sz="4800" dirty="0" smtClean="0">
                <a:latin typeface="Myriad Pro"/>
                <a:ea typeface="Times New Roman"/>
                <a:cs typeface="Times New Roman"/>
              </a:rPr>
              <a:t>программ, </a:t>
            </a:r>
            <a:r>
              <a:rPr lang="ru-RU" sz="4800" dirty="0">
                <a:latin typeface="Myriad Pro"/>
                <a:ea typeface="Times New Roman"/>
                <a:cs typeface="Times New Roman"/>
              </a:rPr>
              <a:t>проектов в сфере </a:t>
            </a:r>
            <a:r>
              <a:rPr lang="ru-RU" sz="4800" dirty="0" smtClean="0">
                <a:latin typeface="Myriad Pro"/>
                <a:ea typeface="Times New Roman"/>
                <a:cs typeface="Times New Roman"/>
              </a:rPr>
              <a:t>пож</a:t>
            </a:r>
            <a:r>
              <a:rPr lang="ru-RU" sz="4800" dirty="0" smtClean="0">
                <a:latin typeface="Myriad Pro"/>
                <a:ea typeface="Times New Roman"/>
                <a:cs typeface="Times New Roman"/>
              </a:rPr>
              <a:t>арной</a:t>
            </a:r>
            <a:r>
              <a:rPr lang="ru-RU" sz="4800" dirty="0" smtClean="0">
                <a:latin typeface="Myriad Pro"/>
                <a:ea typeface="Times New Roman"/>
                <a:cs typeface="Times New Roman"/>
              </a:rPr>
              <a:t> </a:t>
            </a:r>
            <a:r>
              <a:rPr lang="ru-RU" sz="4800" dirty="0">
                <a:latin typeface="Myriad Pro"/>
                <a:ea typeface="Times New Roman"/>
                <a:cs typeface="Times New Roman"/>
              </a:rPr>
              <a:t>безопасности и защиты от ЧС.</a:t>
            </a:r>
            <a:br>
              <a:rPr lang="ru-RU" sz="4800" dirty="0">
                <a:latin typeface="Myriad Pro"/>
                <a:ea typeface="Times New Roman"/>
                <a:cs typeface="Times New Roman"/>
              </a:rPr>
            </a:br>
            <a:r>
              <a:rPr lang="ru-RU" sz="4800" dirty="0">
                <a:latin typeface="Myriad Pro"/>
                <a:ea typeface="Times New Roman"/>
                <a:cs typeface="Times New Roman"/>
              </a:rPr>
              <a:t>2. Содействие развитию добровольчества, </a:t>
            </a:r>
            <a:r>
              <a:rPr lang="ru-RU" sz="4800" dirty="0" smtClean="0">
                <a:latin typeface="Myriad Pro"/>
                <a:ea typeface="Times New Roman"/>
                <a:cs typeface="Times New Roman"/>
              </a:rPr>
              <a:t>объединению </a:t>
            </a:r>
            <a:r>
              <a:rPr lang="ru-RU" sz="4800" dirty="0">
                <a:latin typeface="Myriad Pro"/>
                <a:ea typeface="Times New Roman"/>
                <a:cs typeface="Times New Roman"/>
              </a:rPr>
              <a:t>граждан (добровольцев) к деятельности по предупреждению и тушению пожаров. </a:t>
            </a:r>
            <a:br>
              <a:rPr lang="ru-RU" sz="4800" dirty="0">
                <a:latin typeface="Myriad Pro"/>
                <a:ea typeface="Times New Roman"/>
                <a:cs typeface="Times New Roman"/>
              </a:rPr>
            </a:br>
            <a:r>
              <a:rPr lang="ru-RU" sz="4800" dirty="0">
                <a:latin typeface="Myriad Pro"/>
                <a:ea typeface="Times New Roman"/>
                <a:cs typeface="Times New Roman"/>
              </a:rPr>
              <a:t>3. Участие в благотворительной и гуманитарной деятельности, поддержки семьям погибших и пострадавшим в результате пожаров, ЧС.</a:t>
            </a:r>
            <a:br>
              <a:rPr lang="ru-RU" sz="4800" dirty="0">
                <a:latin typeface="Myriad Pro"/>
                <a:ea typeface="Times New Roman"/>
                <a:cs typeface="Times New Roman"/>
              </a:rPr>
            </a:br>
            <a:r>
              <a:rPr lang="ru-RU" sz="4800" dirty="0">
                <a:latin typeface="Myriad Pro"/>
                <a:ea typeface="Times New Roman"/>
                <a:cs typeface="Times New Roman"/>
              </a:rPr>
              <a:t>4. Содействие деятельности  по оказанию социальной защиты и иной помощи гражданам с ограниченными возможностями, детям и социальным учреждениям в части обеспечения пожарной безопасности и защиты от ЧС. </a:t>
            </a:r>
            <a:br>
              <a:rPr lang="ru-RU" sz="4800" dirty="0">
                <a:latin typeface="Myriad Pro"/>
                <a:ea typeface="Times New Roman"/>
                <a:cs typeface="Times New Roman"/>
              </a:rPr>
            </a:br>
            <a:r>
              <a:rPr lang="ru-RU" sz="4800" dirty="0">
                <a:latin typeface="Myriad Pro"/>
                <a:ea typeface="Times New Roman"/>
                <a:cs typeface="Times New Roman"/>
              </a:rPr>
              <a:t>5. Популяризация  профессии пожарного и спасателя, организация и проведение спортивных и иных мероприятий по профессиональной ориентации  </a:t>
            </a:r>
            <a:br>
              <a:rPr lang="ru-RU" sz="4800" dirty="0">
                <a:latin typeface="Myriad Pro"/>
                <a:ea typeface="Times New Roman"/>
                <a:cs typeface="Times New Roman"/>
              </a:rPr>
            </a:br>
            <a:r>
              <a:rPr lang="ru-RU" sz="4800" dirty="0">
                <a:latin typeface="Myriad Pro"/>
                <a:ea typeface="Times New Roman"/>
                <a:cs typeface="Times New Roman"/>
              </a:rPr>
              <a:t>6. Удовлетворение потребностей граждан и организаций в технологиях, системах и средствах обеспечения пожарной безопасности, в проектных, строительно-монтажных  работах и услугах, в области пожарной безопасности, защиты от чрезвычайных ситуаций и в иных сферах, не запрещенных действующим законодательством</a:t>
            </a:r>
            <a:r>
              <a:rPr lang="ru-RU" sz="4800" dirty="0">
                <a:solidFill>
                  <a:srgbClr val="000000"/>
                </a:solidFill>
                <a:latin typeface="Myriad Pro"/>
                <a:ea typeface="Times New Roman"/>
                <a:cs typeface="Times New Roman"/>
              </a:rPr>
              <a:t>. </a:t>
            </a:r>
            <a:r>
              <a:rPr lang="ru-RU" sz="3800" dirty="0">
                <a:solidFill>
                  <a:srgbClr val="000000"/>
                </a:solidFill>
                <a:latin typeface="Myriad Pro"/>
                <a:ea typeface="Times New Roman"/>
                <a:cs typeface="Times New Roman"/>
              </a:rPr>
              <a:t/>
            </a:r>
            <a:br>
              <a:rPr lang="ru-RU" sz="3800" dirty="0">
                <a:solidFill>
                  <a:srgbClr val="000000"/>
                </a:solidFill>
                <a:latin typeface="Myriad Pro"/>
                <a:ea typeface="Times New Roman"/>
                <a:cs typeface="Times New Roman"/>
              </a:rPr>
            </a:br>
            <a:endParaRPr lang="ru-RU" sz="38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1026" name="Picture 2" descr="C:\Users\Алина\Downloads\shapka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82252" cy="141277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0"/>
            <a:ext cx="3312368" cy="1152128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ru-RU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Красноярское </a:t>
            </a:r>
            <a:b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краевое </a:t>
            </a:r>
            <a:b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отделение</a:t>
            </a:r>
            <a:endParaRPr lang="ru-RU" sz="20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Алина\Downloads\shapka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82252" cy="141277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0"/>
            <a:ext cx="3312368" cy="1152128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ru-RU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Красноярское </a:t>
            </a:r>
            <a:b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краевое </a:t>
            </a:r>
            <a:b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отделение</a:t>
            </a:r>
            <a:endParaRPr lang="ru-RU" sz="20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Алина\Downloads\shapka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82252" cy="141277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0"/>
            <a:ext cx="3312368" cy="1152128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ru-RU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Красноярское </a:t>
            </a:r>
            <a:b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краевое </a:t>
            </a:r>
            <a:b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3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отделение</a:t>
            </a:r>
            <a:endParaRPr lang="ru-RU" sz="20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Алина\Downloads\shapka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82252" cy="141277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0235" t="10431" r="14780" b="4281"/>
          <a:stretch>
            <a:fillRect/>
          </a:stretch>
        </p:blipFill>
        <p:spPr bwMode="auto">
          <a:xfrm>
            <a:off x="0" y="260648"/>
            <a:ext cx="9144000" cy="6381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9952" y="-459432"/>
            <a:ext cx="4896544" cy="2109192"/>
          </a:xfrm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ru-RU" sz="1700" b="1" dirty="0" smtClean="0">
                <a:latin typeface="Myriad Pro"/>
                <a:ea typeface="Times New Roman"/>
                <a:cs typeface="Times New Roman"/>
              </a:rPr>
              <a:t/>
            </a:r>
            <a:br>
              <a:rPr lang="ru-RU" sz="1700" b="1" dirty="0" smtClean="0">
                <a:latin typeface="Myriad Pro"/>
                <a:ea typeface="Times New Roman"/>
                <a:cs typeface="Times New Roman"/>
              </a:rPr>
            </a:br>
            <a:r>
              <a:rPr lang="ru-RU" sz="1700" b="1" dirty="0" smtClean="0">
                <a:latin typeface="Myriad Pro"/>
                <a:ea typeface="Times New Roman"/>
                <a:cs typeface="Times New Roman"/>
              </a:rPr>
              <a:t>Популяризация  </a:t>
            </a:r>
            <a:r>
              <a:rPr lang="ru-RU" sz="1700" b="1" dirty="0">
                <a:latin typeface="Myriad Pro"/>
                <a:ea typeface="Times New Roman"/>
                <a:cs typeface="Times New Roman"/>
              </a:rPr>
              <a:t>профессии пожарного </a:t>
            </a:r>
            <a:r>
              <a:rPr lang="ru-RU" sz="1700" b="1" dirty="0" smtClean="0">
                <a:latin typeface="Myriad Pro"/>
                <a:ea typeface="Times New Roman"/>
                <a:cs typeface="Times New Roman"/>
              </a:rPr>
              <a:t> </a:t>
            </a:r>
            <a:r>
              <a:rPr lang="ru-RU" sz="1700" b="1" dirty="0">
                <a:latin typeface="Myriad Pro"/>
                <a:ea typeface="Times New Roman"/>
                <a:cs typeface="Times New Roman"/>
              </a:rPr>
              <a:t>спасателя, организация и проведение спортивных и иных мероприятий по </a:t>
            </a:r>
            <a:r>
              <a:rPr lang="ru-RU" sz="1600" b="1" dirty="0">
                <a:latin typeface="Myriad Pro"/>
                <a:ea typeface="Times New Roman"/>
                <a:cs typeface="Times New Roman"/>
              </a:rPr>
              <a:t>профессиональной </a:t>
            </a:r>
            <a:r>
              <a:rPr lang="ru-RU" sz="1600" b="1" dirty="0" smtClean="0">
                <a:latin typeface="Myriad Pro"/>
                <a:ea typeface="Times New Roman"/>
                <a:cs typeface="Times New Roman"/>
              </a:rPr>
              <a:t/>
            </a:r>
            <a:br>
              <a:rPr lang="ru-RU" sz="1600" b="1" dirty="0" smtClean="0">
                <a:latin typeface="Myriad Pro"/>
                <a:ea typeface="Times New Roman"/>
                <a:cs typeface="Times New Roman"/>
              </a:rPr>
            </a:br>
            <a:r>
              <a:rPr lang="ru-RU" sz="1600" b="1" dirty="0" smtClean="0">
                <a:latin typeface="Myriad Pro"/>
                <a:ea typeface="Times New Roman"/>
                <a:cs typeface="Times New Roman"/>
              </a:rPr>
              <a:t>ориентации </a:t>
            </a:r>
            <a:r>
              <a:rPr lang="ru-RU" sz="1600" b="1" dirty="0">
                <a:latin typeface="Myriad Pro"/>
                <a:ea typeface="Times New Roman"/>
                <a:cs typeface="Times New Roman"/>
              </a:rPr>
              <a:t>молодежи</a:t>
            </a:r>
            <a:endParaRPr lang="ru-RU" sz="1600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026" name="Picture 2" descr="C:\Users\Алина\Downloads\shapka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82252" cy="1412774"/>
          </a:xfrm>
          <a:prstGeom prst="rect">
            <a:avLst/>
          </a:prstGeom>
          <a:noFill/>
        </p:spPr>
      </p:pic>
      <p:pic>
        <p:nvPicPr>
          <p:cNvPr id="2050" name="Picture 2" descr="C:\Users\samsung\Desktop\ПРЕЗЕНТАЦИЯ\фото мероприятия\IMG_026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8800"/>
            <a:ext cx="4249688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samsung\Desktop\ПРЕЗЕНТАЦИЯ\фото мероприятия\IMG_61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649760"/>
            <a:ext cx="3888432" cy="314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samsung\Desktop\ПРЕЗЕНТАЦИЯ\фото мероприятия\IMG_605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09120"/>
            <a:ext cx="3131840" cy="2163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samsung\Desktop\ПРЕЗЕНТАЦИЯ\фото мероприятия\IMG_603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365104"/>
            <a:ext cx="3096344" cy="2307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samsung\Desktop\ПРЕЗЕНТАЦИЯ\фото мероприятия\IMG_602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717032"/>
            <a:ext cx="3960440" cy="2955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samsung\Desktop\ПРЕЗЕНТАЦИЯ\фото мероприятия\IMG_6039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649760"/>
            <a:ext cx="2880320" cy="2499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2252" y="0"/>
            <a:ext cx="4254244" cy="2564904"/>
          </a:xfrm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ru-RU" sz="2400" b="1" dirty="0"/>
              <a:t>Пропаганда и распространение знаний 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в </a:t>
            </a:r>
            <a:r>
              <a:rPr lang="ru-RU" sz="2400" b="1" dirty="0"/>
              <a:t>области пожарной безопасности и </a:t>
            </a:r>
            <a:r>
              <a:rPr lang="ru-RU" sz="2400" b="1" dirty="0" smtClean="0"/>
              <a:t>защиты</a:t>
            </a:r>
            <a:r>
              <a:rPr lang="ru-RU" sz="2400" b="1" dirty="0"/>
              <a:t> </a:t>
            </a:r>
            <a:r>
              <a:rPr lang="ru-RU" sz="2400" b="1" dirty="0" smtClean="0"/>
              <a:t>от ЧС</a:t>
            </a:r>
            <a:r>
              <a:rPr lang="ru-RU" sz="2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ru-RU" sz="2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endParaRPr lang="ru-RU" sz="22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026" name="Picture 2" descr="C:\Users\Алина\Downloads\shapka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82252" cy="1412774"/>
          </a:xfrm>
          <a:prstGeom prst="rect">
            <a:avLst/>
          </a:prstGeom>
          <a:noFill/>
        </p:spPr>
      </p:pic>
      <p:pic>
        <p:nvPicPr>
          <p:cNvPr id="3074" name="Picture 2" descr="C:\Users\samsung\Desktop\ПРЕЗЕНТАЦИЯ\птм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390800"/>
            <a:ext cx="6588224" cy="44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amsung\Desktop\ПРЕЗЕНТАЦИЯ\огет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8800"/>
            <a:ext cx="3491880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987824" y="2811150"/>
            <a:ext cx="5112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Обучение    </a:t>
            </a:r>
            <a:r>
              <a:rPr lang="ru-RU" sz="3200" b="1" dirty="0" err="1" smtClean="0">
                <a:solidFill>
                  <a:schemeClr val="bg1"/>
                </a:solidFill>
              </a:rPr>
              <a:t>ПТМ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0"/>
            <a:ext cx="4104456" cy="1412774"/>
          </a:xfrm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ru-RU" sz="2400" b="1" spc="150" dirty="0">
                <a:ln w="11430"/>
              </a:rPr>
              <a:t>М</a:t>
            </a:r>
            <a:r>
              <a:rPr lang="ru-RU" sz="2400" b="1" spc="150" dirty="0" smtClean="0">
                <a:ln w="11430"/>
              </a:rPr>
              <a:t>онтаж  </a:t>
            </a:r>
            <a:r>
              <a:rPr lang="ru-RU" sz="2400" b="1" spc="150" dirty="0" smtClean="0">
                <a:ln w="11430"/>
              </a:rPr>
              <a:t>и техническое обслуживание пожарной сигнализаций </a:t>
            </a:r>
            <a:endParaRPr lang="ru-RU" sz="2400" b="1" spc="150" dirty="0">
              <a:ln w="11430"/>
            </a:endParaRPr>
          </a:p>
        </p:txBody>
      </p:sp>
      <p:pic>
        <p:nvPicPr>
          <p:cNvPr id="1026" name="Picture 2" descr="C:\Users\Алина\Downloads\shapka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82252" cy="1412774"/>
          </a:xfrm>
          <a:prstGeom prst="rect">
            <a:avLst/>
          </a:prstGeom>
          <a:noFill/>
        </p:spPr>
      </p:pic>
      <p:pic>
        <p:nvPicPr>
          <p:cNvPr id="4098" name="Picture 2" descr="C:\Users\samsung\Desktop\ПРЕЗЕНТАЦИЯ\pozhar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8688" y="1412774"/>
            <a:ext cx="5334000" cy="3360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samsung\Desktop\ПРЕЗЕНТАЦИЯ\6_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37534"/>
            <a:ext cx="4067944" cy="3287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samsung\Desktop\ПРЕЗЕНТАЦИЯ\image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05064"/>
            <a:ext cx="3779912" cy="285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samsung\Desktop\ПРЕЗЕНТАЦИЯ\montage-fire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4672" y="4725144"/>
            <a:ext cx="2540000" cy="2132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samsung\Desktop\ПРЕЗЕНТАЦИЯ\images (1)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8952" y="4725144"/>
            <a:ext cx="2885048" cy="2132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0"/>
            <a:ext cx="4104456" cy="1844824"/>
          </a:xfrm>
        </p:spPr>
        <p:txBody>
          <a:bodyPr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ru-RU" sz="2400" b="1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ru-RU" sz="2400" b="1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24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Вывод  (</a:t>
            </a:r>
            <a:r>
              <a:rPr lang="ru-RU" sz="2400" b="1" spc="150" dirty="0" err="1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АПС</a:t>
            </a:r>
            <a:r>
              <a:rPr lang="ru-RU" sz="24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) </a:t>
            </a:r>
            <a:br>
              <a:rPr lang="ru-RU" sz="24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24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пожарной сигнализации  </a:t>
            </a:r>
            <a:br>
              <a:rPr lang="ru-RU" sz="24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24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на пульт </a:t>
            </a:r>
            <a:br>
              <a:rPr lang="ru-RU" sz="24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24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пожарной охраны ( 01 ) </a:t>
            </a:r>
            <a:r>
              <a:rPr lang="ru-RU" sz="2400" b="1" spc="15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ru-RU" sz="2400" b="1" spc="15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endParaRPr lang="ru-RU" sz="2400" b="1" spc="15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026" name="Picture 2" descr="C:\Users\Алина\Downloads\shapka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82252" cy="1412774"/>
          </a:xfrm>
          <a:prstGeom prst="rect">
            <a:avLst/>
          </a:prstGeom>
          <a:noFill/>
        </p:spPr>
      </p:pic>
      <p:pic>
        <p:nvPicPr>
          <p:cNvPr id="5122" name="Picture 2" descr="C:\Users\samsung\Desktop\ПРЕЗЕНТАЦИЯ\trs_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72816"/>
            <a:ext cx="8208912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2252" y="0"/>
            <a:ext cx="4182236" cy="1412774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ru-RU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ru-RU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проектирование, монтаж, техническое  обслуживание установок  газового тушения</a:t>
            </a:r>
            <a:endParaRPr lang="ru-RU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026" name="Picture 2" descr="C:\Users\Алина\Downloads\shapka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82252" cy="1412774"/>
          </a:xfrm>
          <a:prstGeom prst="rect">
            <a:avLst/>
          </a:prstGeom>
          <a:noFill/>
        </p:spPr>
      </p:pic>
      <p:pic>
        <p:nvPicPr>
          <p:cNvPr id="1027" name="Picture 3" descr="C:\Users\samsung\Desktop\ПРЕЗЕНТАЦИЯ\im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577340"/>
            <a:ext cx="2555776" cy="3507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samsung\Desktop\ПРЕЗЕНТАЦИЯ\COMPUTER_ROOM_DISCHARGE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577341"/>
            <a:ext cx="4644007" cy="2859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samsung\Desktop\ПРЕЗЕНТАЦИЯ\Automatic_Fire_Protection-modul-npk.ru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77072"/>
            <a:ext cx="3851920" cy="2674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samsung\Desktop\ПРЕЗЕНТАЦИЯ\33729_html_2533354f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331262"/>
            <a:ext cx="5652120" cy="3420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samsung\Desktop\ПРЕЗЕНТАЦИЯ\ibt201101006-01_300dpi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577340"/>
            <a:ext cx="2520280" cy="1995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947958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Другая 10">
      <a:dk1>
        <a:sysClr val="windowText" lastClr="000000"/>
      </a:dk1>
      <a:lt1>
        <a:sysClr val="window" lastClr="FFFFFF"/>
      </a:lt1>
      <a:dk2>
        <a:srgbClr val="5560F5"/>
      </a:dk2>
      <a:lt2>
        <a:srgbClr val="D4D2D0"/>
      </a:lt2>
      <a:accent1>
        <a:srgbClr val="C22E1F"/>
      </a:accent1>
      <a:accent2>
        <a:srgbClr val="CCAF0A"/>
      </a:accent2>
      <a:accent3>
        <a:srgbClr val="E25A4C"/>
      </a:accent3>
      <a:accent4>
        <a:srgbClr val="E7766B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426</TotalTime>
  <Words>176</Words>
  <Application>Microsoft Office PowerPoint</Application>
  <PresentationFormat>Экран (4:3)</PresentationFormat>
  <Paragraphs>48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Техническая</vt:lpstr>
      <vt:lpstr> Красноярское  краевое  отделение</vt:lpstr>
      <vt:lpstr>  Основными целями Общества  являются:  </vt:lpstr>
      <vt:lpstr> Для реализации поставленных целей Общество решает следующие задачи  </vt:lpstr>
      <vt:lpstr>Презентация PowerPoint</vt:lpstr>
      <vt:lpstr> Популяризация  профессии пожарного  спасателя, организация и проведение спортивных и иных мероприятий по профессиональной  ориентации молодежи</vt:lpstr>
      <vt:lpstr>Пропаганда и распространение знаний  в области пожарной безопасности и защиты от ЧС </vt:lpstr>
      <vt:lpstr>Монтаж  и техническое обслуживание пожарной сигнализаций </vt:lpstr>
      <vt:lpstr> Вывод  (АПС)  пожарной сигнализации   на пульт  пожарной охраны ( 01 )  </vt:lpstr>
      <vt:lpstr> проектирование, монтаж, техническое  обслуживание установок  газового тушения</vt:lpstr>
      <vt:lpstr>Монтаж и техническое обслуживание   электро-магнитных замков</vt:lpstr>
      <vt:lpstr>Огнезащитная обработка металлических и деревянных конструкций </vt:lpstr>
      <vt:lpstr>  Проверка огнезащитной обработки металлических и деревянных конструкций    </vt:lpstr>
      <vt:lpstr> Огнезащитная  обработка воздуховодов и электрокабеля</vt:lpstr>
      <vt:lpstr>Техническое обслуживание, перезарядка   огнетушителей </vt:lpstr>
      <vt:lpstr>Изготовление  планов эвакуации </vt:lpstr>
      <vt:lpstr> Кладка, монтаж, ремонт и очистка печей и дымоходов </vt:lpstr>
      <vt:lpstr>Противопожарные завесы, занавесы, шторы.  </vt:lpstr>
      <vt:lpstr>Монтаж противопожарных  преград</vt:lpstr>
      <vt:lpstr>Монтаж,  испытание внутреннего и наружного противопожарного  водоснабжения</vt:lpstr>
      <vt:lpstr> Реализация   Федерального Закона  №100-ФЗ от 06.05.2011 г. «О добровольной пожарной охране»   </vt:lpstr>
      <vt:lpstr> Красноярское  краевое  отделение</vt:lpstr>
      <vt:lpstr> Красноярское  краевое  отделение</vt:lpstr>
      <vt:lpstr> Красноярское  краевое  отделение</vt:lpstr>
      <vt:lpstr> Красноярское  краевое  отделение</vt:lpstr>
      <vt:lpstr> Красноярское  краевое  отделение</vt:lpstr>
      <vt:lpstr> Красноярское  краевое  отделение</vt:lpstr>
      <vt:lpstr> Красноярское  краевое  отделение</vt:lpstr>
      <vt:lpstr> Красноярское  краевое  отделение</vt:lpstr>
      <vt:lpstr> Красноярское  краевое  отделение</vt:lpstr>
      <vt:lpstr> Красноярское  краевое  отделение</vt:lpstr>
      <vt:lpstr> Красноярское  краевое  отделение</vt:lpstr>
      <vt:lpstr> Красноярское  краевое  отделение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Ветлова!!!</dc:creator>
  <cp:lastModifiedBy>samsung</cp:lastModifiedBy>
  <cp:revision>38</cp:revision>
  <dcterms:created xsi:type="dcterms:W3CDTF">2013-06-08T08:42:08Z</dcterms:created>
  <dcterms:modified xsi:type="dcterms:W3CDTF">2013-06-10T01:22:26Z</dcterms:modified>
</cp:coreProperties>
</file>